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embeddedFontLst>
    <p:embeddedFont>
      <p:font typeface="Calibri Light" panose="020F030202020403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Impact" panose="020B0806030902050204" pitchFamily="34" charset="0"/>
      <p:regular r:id="rId19"/>
    </p:embeddedFont>
    <p:embeddedFont>
      <p:font typeface="Trebuchet MS" panose="020B0603020202020204" pitchFamily="34" charset="0"/>
      <p:regular r:id="rId20"/>
      <p:bold r:id="rId21"/>
      <p:italic r:id="rId22"/>
      <p:boldItalic r:id="rId23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in Sakowicz" initials="MS" lastIdx="1" clrIdx="0">
    <p:extLst>
      <p:ext uri="{19B8F6BF-5375-455C-9EA6-DF929625EA0E}">
        <p15:presenceInfo xmlns:p15="http://schemas.microsoft.com/office/powerpoint/2012/main" userId="Marcin Sakowic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D3"/>
    <a:srgbClr val="EB5B25"/>
    <a:srgbClr val="95C1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75408" autoAdjust="0"/>
  </p:normalViewPr>
  <p:slideViewPr>
    <p:cSldViewPr snapToGrid="0">
      <p:cViewPr varScale="1">
        <p:scale>
          <a:sx n="95" d="100"/>
          <a:sy n="95" d="100"/>
        </p:scale>
        <p:origin x="9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48C92-4B48-4AA5-B25C-655457D66CBD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05389-2AF2-4DB0-BEDB-3F1E642E4C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9256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3564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2174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POIS – Systemy gospodarowania – projekt realizowany w latach 2014-2022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Koszt całkowity – 30 385 808,05 zł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Dofinansowanie – 23 980 222,13 zł 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POIS – Rozbudowa systemu gospodarowania – projekt realizowany w latach 2017-2023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Koszt całkowity – 62 195 256,41 zł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Dofinansowanie – 42 891 451,46 zł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FENX – III etap – projekt planowany do realizacji w latach 2023-2027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Koszt całkowity – 32 791 014,78 zł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Dofinansowanie – 25 249 081,35 zł  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07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1758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Planuje się realizację zadań związanych z gospodarką deszczową, obejmujących: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budowę i przebudowę sieci kanalizacji;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budowę urządzeń do gospodarowaniu wodami opadowymi (zbiorników retencyjnych);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infrastrukturę dla udostępniania zieleni oraz zielono-niebieskiej i niebieskiej infrastruktury (m.in, ścieżki, tarasy, kładki, podesty, altany, ławki, kosze, oświetlenie i in.).</a:t>
            </a:r>
            <a:endParaRPr lang="pl-P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4461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Zmiany klimatyczne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Wzrost częstotliwości i intensywności opadów, co prowadzi do zwiększonego ryzyka i zastoisk wody; lepsze zarządzanie wodami opadowymi.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Urbanizacja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Rozwój terenów miejskich oraz zmian w użytkowaniu gruntów wpływa na naturalne procesy retencji wody, co często skutkuje ograniczeniem zdolności gleby do wchłaniania wody deszczowej.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Środowisko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Potrzeba ochrony lokalnych ekosystemów i jakości wody, a także zmniejszenia negatywnego wpływu spływu miejskiego na rzeki i jeziora.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Unijne regulacje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Wymogi dotyczące ochrony środowiska i zrównoważonego rozwoju, które wymagają wprowadzenia efektywnych systemów zarządzania wodami opadowymi.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Finansowanie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Dostępność funduszy z Unii Europejskiej na infrastrukturę, klimat i środowisko, co sprzyja realizacji projektów związanych z gospodarowaniem wodami opadowymi.</a:t>
            </a:r>
          </a:p>
          <a:p>
            <a:endParaRPr lang="pl-P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Takie działania proekologiczne są niezbędne do adaptacji do zmieniającego się klimatu i ochrony przed jego negatywnymi skutkami, co sprawia, że </a:t>
            </a:r>
            <a:r>
              <a:rPr lang="pl-PL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rozwój systemów zarządzania wodami opadowymi staje się priorytetem dla wielu gmin i instytucji.</a:t>
            </a:r>
            <a:endParaRPr lang="pl-P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1530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4960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dokładna analiza dokumentacji konkursowej (regulamin, kryteria, terminy, dokumenty wymagane);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zdefiniowanie celów projektu, które są zgodne z celami programu FENX;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opracowanie budżetu: realistycznego i szczegółowego, uwzględniającego wszystkie koszty związane z realizacją przedsięwzięcia,;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przygotowanie wysokiej jakości dokumentacji (kompletnej, spójnej i zgodnej z wymaganiami formalnymi);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trudności w zabezpieczeniu wkładu własnego;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niespodziewane koszty związane z realizacją projektu (całkowite koszty projektu mogą przewyższać kwotę zaplanowaną);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przedłużający się czas realizacji projektu, zmiany w umowie z wykonawcami i umowie o dofinansowanie;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sposób realizacji: efektywne zarządzanie projektem, komunikacja między interesariuszami, elastyczność w dostosowywaniu się do zmieniających się warunków.</a:t>
            </a:r>
            <a:endParaRPr lang="pl-P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0982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Ocena wpływu projektu na środowisko i jakość życia mieszkańców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Integracja projektu z innymi inwestycjami w zakresie ochrony środowiska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Współpraca z innymi gminami w zakresie wymiany wiedzy i doświadczeń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Budowa i modernizacja infrastruktury retencyjnej: Wdrożenie nowych zbiorników retencyjnych i przeprowadzenie modernizacji istniejących, aby zwiększyć zdolności zatrzymywania wód opadowych i ich późniejsze wykorzystanie.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Zwiększenie bioróżnorodności: Integracja działań związanych z zachowaniem bioróżnorodności oraz tworzenie nowych terenów zielonych, co przyczyni się do poprawy jakości środowiska i wód gruntowych.</a:t>
            </a:r>
          </a:p>
          <a:p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l-PL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Ostateczne decyzje oraz konkretne działania mogą być oparte na lokalnych potrzebach i warunkach, które będą analizowane w trakcie realizacji projektu oraz uzależnione od dostępności środków.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Gmina Olsztyn z pewnością będzie dążyć do zrównoważonego rozwoju i efektywnego zarządzania zasobami wodnymi.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0152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lvl="0" indent="-228600">
              <a:buFont typeface="+mj-lt"/>
              <a:buAutoNum type="arabicPeriod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Identyfikacja potrzeb: Należy dokładnie określić, jakie potrzeby społeczne, gospodarcze lub środowiskowe ma zaspokoić dany projekt.</a:t>
            </a:r>
          </a:p>
          <a:p>
            <a:pPr marL="228600" lvl="0" indent="-228600">
              <a:buFont typeface="+mj-lt"/>
              <a:buAutoNum type="arabicPeriod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Zrozumienie programu FENX: Przed złożeniem wniosku, należy dokładnie zapoznać się z dokumentacją programową, w tym z zasadami przyznawania dofinansowania, kryteriami wyboru projektów oraz obowiązującymi przepisami.</a:t>
            </a:r>
          </a:p>
          <a:p>
            <a:pPr marL="228600" lvl="0" indent="-228600">
              <a:buFont typeface="+mj-lt"/>
              <a:buAutoNum type="arabicPeriod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Planowanie i przygotowanie projektu:</a:t>
            </a:r>
          </a:p>
          <a:p>
            <a:pPr marL="468000" lvl="1" indent="-22860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Wybór odpowiedniego projektu, który odpowiada na lokalne potrzeby.</a:t>
            </a:r>
          </a:p>
          <a:p>
            <a:pPr marL="468000" lvl="1" indent="-228600">
              <a:buFont typeface="Arial" panose="020B0604020202020204" pitchFamily="34" charset="0"/>
              <a:buChar char="•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Dokładna analiza kosztów i korzyści.</a:t>
            </a:r>
          </a:p>
          <a:p>
            <a:pPr marL="228600" lvl="0" indent="-228600">
              <a:buFont typeface="+mj-lt"/>
              <a:buAutoNum type="arabicPeriod" startAt="4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Opis projektu: Szczegółowy opis projektu, w tym jego zakres, harmonogram realizacji oraz budżet.</a:t>
            </a:r>
          </a:p>
          <a:p>
            <a:pPr marL="228600" lvl="0" indent="-228600">
              <a:buFont typeface="+mj-lt"/>
              <a:buAutoNum type="arabicPeriod" startAt="4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Uzasadnienie ekonomiczne: Wykazanie, że projekt jest opłacalny zarówno z punktu widzenia beneficjenta, jak i społeczeństwa.</a:t>
            </a:r>
          </a:p>
          <a:p>
            <a:pPr marL="228600" lvl="0" indent="-228600">
              <a:buFont typeface="+mj-lt"/>
              <a:buAutoNum type="arabicPeriod" startAt="4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Analiza ryzyka: Ocena potencjalnych zagrożeń związanych z realizacją projektu i przedstawienie sposobów ich minimalizacji.</a:t>
            </a:r>
          </a:p>
          <a:p>
            <a:pPr marL="228600" lvl="0" indent="-228600">
              <a:buFont typeface="+mj-lt"/>
              <a:buAutoNum type="arabicPeriod" startAt="4"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Zrównoważony rozwój: Projekty powinny wpisywać się w cele zrównoważonego rozwoju, przyczyniając się do ochrony środowiska i łagodzenia zmian klimatu.</a:t>
            </a:r>
            <a:endParaRPr lang="pl-P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05389-2AF2-4DB0-BEDB-3F1E642E4CD3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4890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070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188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756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569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105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991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59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606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755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933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968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37BD0-85F6-40FD-AF53-5D88D742F62A}" type="datetimeFigureOut">
              <a:rPr lang="pl-PL" smtClean="0"/>
              <a:t>19.09.2024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4A0FF-9F5F-48B0-8651-09D7BCC1DE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9213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webp"/><Relationship Id="rId7" Type="http://schemas.openxmlformats.org/officeDocument/2006/relationships/image" Target="../media/image7.web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webp"/><Relationship Id="rId5" Type="http://schemas.openxmlformats.org/officeDocument/2006/relationships/image" Target="../media/image5.jpeg"/><Relationship Id="rId4" Type="http://schemas.openxmlformats.org/officeDocument/2006/relationships/image" Target="../media/image4.web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ebp"/><Relationship Id="rId3" Type="http://schemas.openxmlformats.org/officeDocument/2006/relationships/image" Target="../media/image8.webp"/><Relationship Id="rId7" Type="http://schemas.openxmlformats.org/officeDocument/2006/relationships/image" Target="../media/image7.web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4.webp"/><Relationship Id="rId4" Type="http://schemas.openxmlformats.org/officeDocument/2006/relationships/image" Target="../media/image9.jpe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eb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webp"/><Relationship Id="rId4" Type="http://schemas.openxmlformats.org/officeDocument/2006/relationships/image" Target="../media/image4.web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webp"/><Relationship Id="rId7" Type="http://schemas.openxmlformats.org/officeDocument/2006/relationships/image" Target="../media/image7.web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ebp"/><Relationship Id="rId5" Type="http://schemas.openxmlformats.org/officeDocument/2006/relationships/image" Target="../media/image6.webp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.webp"/><Relationship Id="rId7" Type="http://schemas.openxmlformats.org/officeDocument/2006/relationships/image" Target="../media/image11.web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ebp"/><Relationship Id="rId5" Type="http://schemas.openxmlformats.org/officeDocument/2006/relationships/image" Target="../media/image7.webp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webp"/><Relationship Id="rId7" Type="http://schemas.openxmlformats.org/officeDocument/2006/relationships/image" Target="../media/image11.web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ebp"/><Relationship Id="rId5" Type="http://schemas.openxmlformats.org/officeDocument/2006/relationships/image" Target="../media/image6.webp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webp"/><Relationship Id="rId7" Type="http://schemas.openxmlformats.org/officeDocument/2006/relationships/image" Target="../media/image11.web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webp"/><Relationship Id="rId5" Type="http://schemas.openxmlformats.org/officeDocument/2006/relationships/image" Target="../media/image4.webp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webp"/><Relationship Id="rId7" Type="http://schemas.openxmlformats.org/officeDocument/2006/relationships/image" Target="../media/image7.web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ebp"/><Relationship Id="rId5" Type="http://schemas.openxmlformats.org/officeDocument/2006/relationships/image" Target="../media/image18.webp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az 2"/>
          <p:cNvPicPr/>
          <p:nvPr/>
        </p:nvPicPr>
        <p:blipFill>
          <a:blip r:embed="rId4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raz 3"/>
          <p:cNvPicPr/>
          <p:nvPr/>
        </p:nvPicPr>
        <p:blipFill>
          <a:blip r:embed="rId4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7372644" y="319488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1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8131268" y="631811"/>
            <a:ext cx="38881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0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Systemy gospodarowania wodami opadowymi na </a:t>
            </a:r>
            <a:br>
              <a:rPr lang="pl-PL" sz="20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</a:br>
            <a:r>
              <a:rPr lang="pl-PL" sz="20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terenie Miasta Olsztyna </a:t>
            </a:r>
          </a:p>
          <a:p>
            <a:pPr>
              <a:spcAft>
                <a:spcPts val="1200"/>
              </a:spcAft>
            </a:pP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POIS.02.01.00-00-0010/17</a:t>
            </a:r>
            <a:endParaRPr lang="pl-PL" sz="1600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7381825" y="1848990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2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8131267" y="2184840"/>
            <a:ext cx="364576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0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Rozbudowa systemu gospodarowania wodami opadowymi na terenie Miasta Olsztyna </a:t>
            </a:r>
          </a:p>
          <a:p>
            <a:pPr>
              <a:spcAft>
                <a:spcPts val="1200"/>
              </a:spcAft>
            </a:pP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POIS.02.01.00-00-0010/17</a:t>
            </a:r>
            <a:endParaRPr lang="pl-PL" sz="1600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7370159" y="3802374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3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8119602" y="4106957"/>
            <a:ext cx="435148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0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Rozbudowa systemu gospodarowania wodami opadowymi – III etap </a:t>
            </a:r>
          </a:p>
          <a:p>
            <a:pPr>
              <a:spcAft>
                <a:spcPts val="1200"/>
              </a:spcAft>
            </a:pP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POIS.02.01.00-00-0010/17</a:t>
            </a:r>
            <a:endParaRPr lang="pl-PL" sz="1600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41" y="491641"/>
            <a:ext cx="4539215" cy="4539215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90" y="2274608"/>
            <a:ext cx="3163659" cy="3163659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3557165" y="2702275"/>
            <a:ext cx="32034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Projekty realizowane na terenie Olsztyna </a:t>
            </a:r>
          </a:p>
          <a:p>
            <a:pPr algn="ctr"/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w zakresie adaptacji </a:t>
            </a:r>
            <a:b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do zmian </a:t>
            </a:r>
            <a:b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klimatu</a:t>
            </a:r>
            <a:endParaRPr lang="pl-PL" sz="24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585" y="884503"/>
            <a:ext cx="876836" cy="876836"/>
          </a:xfrm>
          <a:prstGeom prst="rect">
            <a:avLst/>
          </a:prstGeom>
        </p:spPr>
      </p:pic>
      <p:pic>
        <p:nvPicPr>
          <p:cNvPr id="17" name="Obraz 16"/>
          <p:cNvPicPr/>
          <p:nvPr/>
        </p:nvPicPr>
        <p:blipFill>
          <a:blip r:embed="rId8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420" y="6120"/>
            <a:ext cx="5979580" cy="597958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pic>
        <p:nvPicPr>
          <p:cNvPr id="18" name="Obraz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1" y="628955"/>
            <a:ext cx="4527932" cy="4527932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6572" y="354583"/>
            <a:ext cx="876836" cy="87683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670" y="4038599"/>
            <a:ext cx="821751" cy="821751"/>
          </a:xfrm>
          <a:prstGeom prst="rect">
            <a:avLst/>
          </a:prstGeom>
        </p:spPr>
      </p:pic>
      <p:sp>
        <p:nvSpPr>
          <p:cNvPr id="24" name="pole tekstowe 23"/>
          <p:cNvSpPr txBox="1"/>
          <p:nvPr/>
        </p:nvSpPr>
        <p:spPr>
          <a:xfrm>
            <a:off x="6824530" y="1320771"/>
            <a:ext cx="32034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Zbiornik</a:t>
            </a:r>
          </a:p>
          <a:p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ul. Bukowskiego</a:t>
            </a:r>
            <a:endParaRPr lang="pl-PL" sz="24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1508008" y="2746764"/>
            <a:ext cx="32034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Zbiornik</a:t>
            </a:r>
          </a:p>
          <a:p>
            <a:pPr algn="r"/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ul. Paukszty</a:t>
            </a:r>
            <a:endParaRPr lang="pl-PL" sz="24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Obraz 10"/>
          <p:cNvPicPr/>
          <p:nvPr/>
        </p:nvPicPr>
        <p:blipFill>
          <a:blip r:embed="rId9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6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sp>
        <p:nvSpPr>
          <p:cNvPr id="12" name="pole tekstowe 11"/>
          <p:cNvSpPr txBox="1"/>
          <p:nvPr/>
        </p:nvSpPr>
        <p:spPr>
          <a:xfrm>
            <a:off x="5557770" y="631811"/>
            <a:ext cx="5998924" cy="4929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1)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Przebudowa i rozbudowa sieci kanalizacji deszczowej 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zlewni ul. Górnej w Olsztynie</a:t>
            </a:r>
          </a:p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2)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Przebudowa i rozbudowa sieci kanalizacji deszczowej 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w ul. Nowowiejskiego</a:t>
            </a:r>
          </a:p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3)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Przebudowa kanalizacji deszczowej w rejonie 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ul. Elbląskiej, Zakopiańskiej i Łęczyckiej w Olsztynie</a:t>
            </a:r>
          </a:p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4)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Przebudowa przepustu drogowego w rowie otwartym 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zlewni kolektora deszczowego – ul. Bydgoska w Olsztynie</a:t>
            </a:r>
          </a:p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5)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Budowa zbiornika retencyjnego z infrastrukturą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towarzyszącą oraz przebudowa kanalizacji deszczowej 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w Olsztynie na terenie parku Kusocińskiego</a:t>
            </a:r>
          </a:p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6)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Budowa zbiornika retencyjnego w Olsztynie 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przy ul. Bałtyckiej/Kawki</a:t>
            </a:r>
          </a:p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7)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Budowa kanalizacji deszczowej w ul. Bałtyckiej/Kawki</a:t>
            </a:r>
          </a:p>
          <a:p>
            <a:pPr>
              <a:spcAft>
                <a:spcPts val="800"/>
              </a:spcAft>
            </a:pPr>
            <a:r>
              <a:rPr lang="pl-PL" sz="16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8) </a:t>
            </a: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Zagospodarowanie terenu wokół zbiornika </a:t>
            </a:r>
            <a:b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16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    retencyjnego w Parku Zacisze.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899317" y="592034"/>
            <a:ext cx="3735333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500"/>
              </a:lnSpc>
            </a:pPr>
            <a:r>
              <a:rPr lang="pl-PL" sz="2400" b="1" dirty="0" smtClean="0">
                <a:solidFill>
                  <a:srgbClr val="EB5B25"/>
                </a:solidFill>
                <a:latin typeface="Trebuchet MS" panose="020B0603020202020204" pitchFamily="34" charset="0"/>
              </a:rPr>
              <a:t>Zadania planowane </a:t>
            </a:r>
            <a:br>
              <a:rPr lang="pl-PL" sz="2400" b="1" dirty="0" smtClean="0">
                <a:solidFill>
                  <a:srgbClr val="EB5B25"/>
                </a:solidFill>
                <a:latin typeface="Trebuchet MS" panose="020B0603020202020204" pitchFamily="34" charset="0"/>
              </a:rPr>
            </a:br>
            <a:r>
              <a:rPr lang="pl-PL" sz="2400" b="1" dirty="0" smtClean="0">
                <a:solidFill>
                  <a:srgbClr val="EB5B25"/>
                </a:solidFill>
                <a:latin typeface="Trebuchet MS" panose="020B0603020202020204" pitchFamily="34" charset="0"/>
              </a:rPr>
              <a:t>do realizacji </a:t>
            </a:r>
            <a:br>
              <a:rPr lang="pl-PL" sz="2400" b="1" dirty="0" smtClean="0">
                <a:solidFill>
                  <a:srgbClr val="EB5B25"/>
                </a:solidFill>
                <a:latin typeface="Trebuchet MS" panose="020B0603020202020204" pitchFamily="34" charset="0"/>
              </a:rPr>
            </a:br>
            <a:r>
              <a:rPr lang="pl-PL" sz="2400" b="1" dirty="0" smtClean="0">
                <a:solidFill>
                  <a:srgbClr val="EB5B25"/>
                </a:solidFill>
                <a:latin typeface="Trebuchet MS" panose="020B0603020202020204" pitchFamily="34" charset="0"/>
              </a:rPr>
              <a:t>w ramach projektu</a:t>
            </a:r>
            <a:endParaRPr lang="pl-PL" sz="2400" b="1" dirty="0">
              <a:solidFill>
                <a:srgbClr val="EB5B25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5" name="Łącznik prosty 4"/>
          <p:cNvCxnSpPr/>
          <p:nvPr/>
        </p:nvCxnSpPr>
        <p:spPr>
          <a:xfrm>
            <a:off x="5078773" y="723446"/>
            <a:ext cx="0" cy="456887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Obraz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15" y="1794269"/>
            <a:ext cx="3528872" cy="3528872"/>
          </a:xfrm>
          <a:prstGeom prst="rect">
            <a:avLst/>
          </a:prstGeom>
        </p:spPr>
      </p:pic>
      <p:sp>
        <p:nvSpPr>
          <p:cNvPr id="17" name="pole tekstowe 16"/>
          <p:cNvSpPr txBox="1"/>
          <p:nvPr/>
        </p:nvSpPr>
        <p:spPr>
          <a:xfrm>
            <a:off x="1029115" y="2261412"/>
            <a:ext cx="360553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„Rozbudowa </a:t>
            </a:r>
            <a:b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systemu gospodarowania wodami </a:t>
            </a:r>
            <a:b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opadowymi </a:t>
            </a:r>
            <a:b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– III etap”</a:t>
            </a:r>
            <a:endParaRPr lang="pl-PL" sz="3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13" name="Obraz 12"/>
          <p:cNvPicPr/>
          <p:nvPr/>
        </p:nvPicPr>
        <p:blipFill>
          <a:blip r:embed="rId6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18" name="Obraz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41" y="491641"/>
            <a:ext cx="4539215" cy="4539215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89" y="2282126"/>
            <a:ext cx="3163659" cy="3163659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7372644" y="319488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1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8131268" y="631811"/>
            <a:ext cx="388813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Wskazanie istniejących problemów </a:t>
            </a:r>
            <a:r>
              <a:rPr lang="pl-PL" sz="20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/>
            </a:r>
            <a:br>
              <a:rPr lang="pl-PL" sz="20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</a:br>
            <a:r>
              <a:rPr lang="pl-PL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(np. podtopienia, zalania)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7381825" y="1705769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2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8131267" y="2041619"/>
            <a:ext cx="36457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Analiza przyczyn problemów </a:t>
            </a:r>
            <a:r>
              <a:rPr lang="pl-PL" sz="28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/>
            </a:r>
            <a:br>
              <a:rPr lang="pl-PL" sz="28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</a:br>
            <a:r>
              <a:rPr lang="pl-PL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(zmiany klimatyczne, urbanizacja, niewystarczająca infrastruktura)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7370159" y="3593052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3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8119602" y="3897635"/>
            <a:ext cx="4351489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 smtClean="0">
                <a:solidFill>
                  <a:srgbClr val="0091D3"/>
                </a:solidFill>
                <a:latin typeface="Trebuchet MS" panose="020B0603020202020204" pitchFamily="34" charset="0"/>
              </a:rPr>
              <a:t>Wskazanie sposobów rozwiązania problemów</a:t>
            </a:r>
          </a:p>
          <a:p>
            <a:pPr>
              <a:spcAft>
                <a:spcPts val="600"/>
              </a:spcAft>
            </a:pPr>
            <a:r>
              <a:rPr lang="pl-PL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(przebudowa i rozbudowa sieci kanalizacji deszczowej, budowa zbiorników retencyjnych)</a:t>
            </a:r>
            <a:endParaRPr lang="pl-PL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3647262" y="2832878"/>
            <a:ext cx="32034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Koncepcja stworzenia </a:t>
            </a:r>
          </a:p>
          <a:p>
            <a:pPr algn="ctr"/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projektu</a:t>
            </a:r>
            <a:endParaRPr lang="pl-PL" sz="4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585" y="884503"/>
            <a:ext cx="876836" cy="876836"/>
          </a:xfrm>
          <a:prstGeom prst="rect">
            <a:avLst/>
          </a:prstGeom>
        </p:spPr>
      </p:pic>
      <p:pic>
        <p:nvPicPr>
          <p:cNvPr id="19" name="Obraz 18"/>
          <p:cNvPicPr/>
          <p:nvPr/>
        </p:nvPicPr>
        <p:blipFill>
          <a:blip r:embed="rId8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5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42" y="498057"/>
            <a:ext cx="11038533" cy="4553138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28" y="4076241"/>
            <a:ext cx="969943" cy="969943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sp>
        <p:nvSpPr>
          <p:cNvPr id="15" name="pole tekstowe 14"/>
          <p:cNvSpPr txBox="1"/>
          <p:nvPr/>
        </p:nvSpPr>
        <p:spPr>
          <a:xfrm>
            <a:off x="4516916" y="2794724"/>
            <a:ext cx="8041241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pl-PL" sz="8000" b="1" spc="300" dirty="0" smtClean="0">
                <a:solidFill>
                  <a:schemeClr val="bg1"/>
                </a:solidFill>
                <a:latin typeface="Impact" panose="020B0806030902050204" pitchFamily="34" charset="0"/>
              </a:rPr>
              <a:t>kilka miesięcy</a:t>
            </a:r>
            <a:endParaRPr lang="pl-PL" sz="8000" b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28" y="590848"/>
            <a:ext cx="876836" cy="876836"/>
          </a:xfrm>
          <a:prstGeom prst="rect">
            <a:avLst/>
          </a:prstGeom>
        </p:spPr>
      </p:pic>
      <p:sp>
        <p:nvSpPr>
          <p:cNvPr id="22" name="pole tekstowe 21"/>
          <p:cNvSpPr txBox="1"/>
          <p:nvPr/>
        </p:nvSpPr>
        <p:spPr>
          <a:xfrm>
            <a:off x="3182041" y="3826208"/>
            <a:ext cx="73268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(analiza potrzeb, dokumentacja,</a:t>
            </a:r>
          </a:p>
          <a:p>
            <a:pPr algn="r">
              <a:lnSpc>
                <a:spcPts val="3000"/>
              </a:lnSpc>
            </a:pP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studium wykonalności)</a:t>
            </a:r>
            <a:endParaRPr lang="pl-PL" sz="3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904127" y="835198"/>
            <a:ext cx="6873410" cy="626703"/>
          </a:xfrm>
          <a:prstGeom prst="rect">
            <a:avLst/>
          </a:prstGeom>
          <a:solidFill>
            <a:srgbClr val="009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914400" y="913078"/>
            <a:ext cx="881522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pl-PL" sz="4000" b="1" spc="200" dirty="0" smtClean="0">
                <a:solidFill>
                  <a:schemeClr val="bg1"/>
                </a:solidFill>
                <a:latin typeface="Impact" panose="020B0806030902050204" pitchFamily="34" charset="0"/>
              </a:rPr>
              <a:t>Czas przygotowania projektu</a:t>
            </a:r>
            <a:endParaRPr lang="pl-PL" sz="4000" b="1" spc="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2" name="Obraz 11"/>
          <p:cNvPicPr/>
          <p:nvPr/>
        </p:nvPicPr>
        <p:blipFill>
          <a:blip r:embed="rId8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3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18" name="Obraz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41" y="491641"/>
            <a:ext cx="4539215" cy="4539215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89" y="2282126"/>
            <a:ext cx="3163659" cy="3163659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7372644" y="319488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1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8131268" y="631811"/>
            <a:ext cx="3888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Zasady i kryteria programu Fundusze Europejskie </a:t>
            </a:r>
            <a:br>
              <a:rPr lang="pl-PL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</a:br>
            <a:r>
              <a:rPr lang="pl-PL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na Infrastrukturę, Klimat, Środowisko 2021-2027</a:t>
            </a:r>
            <a:endParaRPr lang="pl-PL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7381825" y="1785281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2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8131267" y="2200643"/>
            <a:ext cx="3139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0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Przygotowanie wysokiej jakości projektu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7370159" y="2956946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3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8119602" y="3718729"/>
            <a:ext cx="435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0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Źródła finansowania projektu</a:t>
            </a:r>
            <a:endParaRPr lang="pl-PL" sz="2000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3571409" y="2743473"/>
            <a:ext cx="32034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Problemy </a:t>
            </a:r>
            <a:b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i trudności </a:t>
            </a:r>
            <a:b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w trakcie przygotowywania </a:t>
            </a:r>
            <a:b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i realizacji </a:t>
            </a:r>
          </a:p>
          <a:p>
            <a:pPr algn="ctr"/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projektu</a:t>
            </a:r>
            <a:endParaRPr lang="pl-PL" sz="24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585" y="884503"/>
            <a:ext cx="876836" cy="876836"/>
          </a:xfrm>
          <a:prstGeom prst="rect">
            <a:avLst/>
          </a:prstGeom>
        </p:spPr>
      </p:pic>
      <p:sp>
        <p:nvSpPr>
          <p:cNvPr id="19" name="pole tekstowe 18"/>
          <p:cNvSpPr txBox="1"/>
          <p:nvPr/>
        </p:nvSpPr>
        <p:spPr>
          <a:xfrm>
            <a:off x="7381825" y="4128747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</a:rPr>
              <a:t>4</a:t>
            </a:r>
            <a:endParaRPr lang="pl-PL" sz="8000" b="1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8131268" y="4890530"/>
            <a:ext cx="435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000" b="1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</a:rPr>
              <a:t>Termin realizacji projektu</a:t>
            </a:r>
            <a:endParaRPr lang="pl-PL" sz="2000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3" name="Obraz 22"/>
          <p:cNvPicPr/>
          <p:nvPr/>
        </p:nvPicPr>
        <p:blipFill>
          <a:blip r:embed="rId8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9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300" y="0"/>
            <a:ext cx="5985700" cy="598570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pic>
        <p:nvPicPr>
          <p:cNvPr id="18" name="Obraz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0081" y="628955"/>
            <a:ext cx="4527932" cy="4527932"/>
          </a:xfrm>
          <a:prstGeom prst="rect">
            <a:avLst/>
          </a:prstGeom>
        </p:spPr>
      </p:pic>
      <p:sp>
        <p:nvSpPr>
          <p:cNvPr id="25" name="pole tekstowe 24"/>
          <p:cNvSpPr txBox="1"/>
          <p:nvPr/>
        </p:nvSpPr>
        <p:spPr>
          <a:xfrm>
            <a:off x="706923" y="1230927"/>
            <a:ext cx="43942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Plany </a:t>
            </a:r>
            <a:b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Olsztyna </a:t>
            </a:r>
            <a:b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w zakresie adaptacji </a:t>
            </a:r>
            <a:b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do zmian </a:t>
            </a:r>
            <a:b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klimatu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6694784" y="268438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rgbClr val="0091D3"/>
                </a:solidFill>
                <a:latin typeface="Impact" panose="020B0806030902050204" pitchFamily="34" charset="0"/>
              </a:rPr>
              <a:t>1</a:t>
            </a:r>
            <a:endParaRPr lang="pl-PL" sz="8000" b="1" dirty="0">
              <a:solidFill>
                <a:srgbClr val="0091D3"/>
              </a:solidFill>
              <a:latin typeface="Impact" panose="020B0806030902050204" pitchFamily="34" charset="0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7453408" y="628955"/>
            <a:ext cx="3888130" cy="1091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Kontynuacja rozbudowy systemu gospodarowania wodami opadowymi</a:t>
            </a:r>
            <a:endParaRPr lang="pl-PL" b="1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6703965" y="1708509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rgbClr val="0091D3"/>
                </a:solidFill>
                <a:latin typeface="Impact" panose="020B0806030902050204" pitchFamily="34" charset="0"/>
              </a:rPr>
              <a:t>2</a:t>
            </a:r>
            <a:endParaRPr lang="pl-PL" sz="8000" b="1" dirty="0">
              <a:solidFill>
                <a:srgbClr val="0091D3"/>
              </a:solidFill>
              <a:latin typeface="Impact" panose="020B0806030902050204" pitchFamily="34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7453407" y="2055551"/>
            <a:ext cx="3645761" cy="1426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Monitorowanie skuteczności przeprowadzonych działań</a:t>
            </a:r>
            <a:endParaRPr lang="pl-PL" b="1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6692299" y="3542002"/>
            <a:ext cx="669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0" b="1" dirty="0" smtClean="0">
                <a:solidFill>
                  <a:srgbClr val="0091D3"/>
                </a:solidFill>
                <a:latin typeface="Impact" panose="020B0806030902050204" pitchFamily="34" charset="0"/>
              </a:rPr>
              <a:t>3</a:t>
            </a:r>
            <a:endParaRPr lang="pl-PL" sz="8000" b="1" dirty="0">
              <a:solidFill>
                <a:srgbClr val="0091D3"/>
              </a:solidFill>
              <a:latin typeface="Impact" panose="020B0806030902050204" pitchFamily="34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7441742" y="3877990"/>
            <a:ext cx="4351489" cy="755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Dalsze pozyskiwanie funduszy zewnętrznych</a:t>
            </a: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595" y="354091"/>
            <a:ext cx="876836" cy="876836"/>
          </a:xfrm>
          <a:prstGeom prst="rect">
            <a:avLst/>
          </a:prstGeom>
        </p:spPr>
      </p:pic>
      <p:pic>
        <p:nvPicPr>
          <p:cNvPr id="19" name="Obraz 18"/>
          <p:cNvPicPr/>
          <p:nvPr/>
        </p:nvPicPr>
        <p:blipFill>
          <a:blip r:embed="rId8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8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az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7056" y="-2882824"/>
            <a:ext cx="4559300" cy="4559300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42" y="498057"/>
            <a:ext cx="11038533" cy="4553137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28" y="4076241"/>
            <a:ext cx="969943" cy="969943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4" y="5985700"/>
            <a:ext cx="2111566" cy="872300"/>
          </a:xfrm>
          <a:prstGeom prst="rect">
            <a:avLst/>
          </a:prstGeom>
        </p:spPr>
      </p:pic>
      <p:sp>
        <p:nvSpPr>
          <p:cNvPr id="24" name="pole tekstowe 23"/>
          <p:cNvSpPr txBox="1"/>
          <p:nvPr/>
        </p:nvSpPr>
        <p:spPr>
          <a:xfrm>
            <a:off x="919181" y="1822520"/>
            <a:ext cx="677733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pl-PL" sz="8000" b="1" spc="300" dirty="0" smtClean="0">
                <a:solidFill>
                  <a:srgbClr val="0091D3"/>
                </a:solidFill>
                <a:latin typeface="Impact" panose="020B0806030902050204" pitchFamily="34" charset="0"/>
              </a:rPr>
              <a:t>1</a:t>
            </a:r>
            <a:endParaRPr lang="pl-PL" sz="8000" b="1" spc="300" dirty="0">
              <a:solidFill>
                <a:srgbClr val="0091D3"/>
              </a:solidFill>
              <a:latin typeface="Impact" panose="020B0806030902050204" pitchFamily="34" charset="0"/>
            </a:endParaRPr>
          </a:p>
        </p:txBody>
      </p:sp>
      <p:pic>
        <p:nvPicPr>
          <p:cNvPr id="26" name="Obraz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28" y="590848"/>
            <a:ext cx="876836" cy="876836"/>
          </a:xfrm>
          <a:prstGeom prst="rect">
            <a:avLst/>
          </a:prstGeom>
        </p:spPr>
      </p:pic>
      <p:sp>
        <p:nvSpPr>
          <p:cNvPr id="28" name="pole tekstowe 27"/>
          <p:cNvSpPr txBox="1"/>
          <p:nvPr/>
        </p:nvSpPr>
        <p:spPr>
          <a:xfrm>
            <a:off x="1596914" y="1948130"/>
            <a:ext cx="515513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Dokładna analiza </a:t>
            </a:r>
            <a:b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potrzeb i celów projektu</a:t>
            </a:r>
            <a:endParaRPr lang="pl-PL" sz="3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9" name="Prostokąt 28"/>
          <p:cNvSpPr/>
          <p:nvPr/>
        </p:nvSpPr>
        <p:spPr>
          <a:xfrm>
            <a:off x="928996" y="912270"/>
            <a:ext cx="6698175" cy="638482"/>
          </a:xfrm>
          <a:prstGeom prst="rect">
            <a:avLst/>
          </a:prstGeom>
          <a:solidFill>
            <a:srgbClr val="009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1" name="pole tekstowe 30"/>
          <p:cNvSpPr txBox="1"/>
          <p:nvPr/>
        </p:nvSpPr>
        <p:spPr>
          <a:xfrm>
            <a:off x="919181" y="991601"/>
            <a:ext cx="8569064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pl-PL" sz="4000" b="1" spc="200" dirty="0" smtClean="0">
                <a:solidFill>
                  <a:schemeClr val="bg1"/>
                </a:solidFill>
                <a:latin typeface="Impact" panose="020B0806030902050204" pitchFamily="34" charset="0"/>
              </a:rPr>
              <a:t>Przewodnik dobrych praktyk</a:t>
            </a:r>
            <a:endParaRPr lang="pl-PL" sz="4000" b="1" spc="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pole tekstowe 31"/>
          <p:cNvSpPr txBox="1"/>
          <p:nvPr/>
        </p:nvSpPr>
        <p:spPr>
          <a:xfrm>
            <a:off x="2714518" y="2765893"/>
            <a:ext cx="677733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pl-PL" sz="8000" b="1" spc="300" dirty="0" smtClean="0">
                <a:solidFill>
                  <a:srgbClr val="0091D3"/>
                </a:solidFill>
                <a:latin typeface="Impact" panose="020B0806030902050204" pitchFamily="34" charset="0"/>
              </a:rPr>
              <a:t>2</a:t>
            </a:r>
            <a:endParaRPr lang="pl-PL" sz="8000" b="1" spc="300" dirty="0">
              <a:solidFill>
                <a:srgbClr val="0091D3"/>
              </a:solidFill>
              <a:latin typeface="Impact" panose="020B0806030902050204" pitchFamily="34" charset="0"/>
            </a:endParaRPr>
          </a:p>
        </p:txBody>
      </p:sp>
      <p:sp>
        <p:nvSpPr>
          <p:cNvPr id="33" name="pole tekstowe 32"/>
          <p:cNvSpPr txBox="1"/>
          <p:nvPr/>
        </p:nvSpPr>
        <p:spPr>
          <a:xfrm>
            <a:off x="3392251" y="3111314"/>
            <a:ext cx="51551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Opracowanie biznesplanu</a:t>
            </a:r>
            <a:endParaRPr lang="pl-PL" sz="3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4" name="pole tekstowe 33"/>
          <p:cNvSpPr txBox="1"/>
          <p:nvPr/>
        </p:nvSpPr>
        <p:spPr>
          <a:xfrm>
            <a:off x="4851589" y="3702891"/>
            <a:ext cx="677733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pl-PL" sz="8000" b="1" spc="300" dirty="0" smtClean="0">
                <a:solidFill>
                  <a:srgbClr val="0091D3"/>
                </a:solidFill>
                <a:latin typeface="Impact" panose="020B0806030902050204" pitchFamily="34" charset="0"/>
              </a:rPr>
              <a:t>3</a:t>
            </a:r>
            <a:endParaRPr lang="pl-PL" sz="8000" b="1" spc="300" dirty="0">
              <a:solidFill>
                <a:srgbClr val="0091D3"/>
              </a:solidFill>
              <a:latin typeface="Impact" panose="020B0806030902050204" pitchFamily="34" charset="0"/>
            </a:endParaRPr>
          </a:p>
        </p:txBody>
      </p:sp>
      <p:sp>
        <p:nvSpPr>
          <p:cNvPr id="35" name="pole tekstowe 34"/>
          <p:cNvSpPr txBox="1"/>
          <p:nvPr/>
        </p:nvSpPr>
        <p:spPr>
          <a:xfrm>
            <a:off x="5549235" y="3863191"/>
            <a:ext cx="64331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Wpisanie się w aspekt środowiskowy i klimatyczny</a:t>
            </a:r>
            <a:endParaRPr lang="pl-PL" sz="3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16" name="Obraz 15"/>
          <p:cNvPicPr/>
          <p:nvPr/>
        </p:nvPicPr>
        <p:blipFill>
          <a:blip r:embed="rId8"/>
          <a:stretch>
            <a:fillRect/>
          </a:stretch>
        </p:blipFill>
        <p:spPr>
          <a:xfrm>
            <a:off x="199968" y="5606975"/>
            <a:ext cx="7253440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42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1033</Words>
  <Application>Microsoft Office PowerPoint</Application>
  <PresentationFormat>Panoramiczny</PresentationFormat>
  <Paragraphs>119</Paragraphs>
  <Slides>10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6" baseType="lpstr">
      <vt:lpstr>Calibri Light</vt:lpstr>
      <vt:lpstr>Calibri</vt:lpstr>
      <vt:lpstr>Arial</vt:lpstr>
      <vt:lpstr>Impact</vt:lpstr>
      <vt:lpstr>Trebuchet MS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Urząd Miasta Olsztyna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Marcin Sakowicz</dc:creator>
  <cp:lastModifiedBy>Marcin Sakowicz</cp:lastModifiedBy>
  <cp:revision>46</cp:revision>
  <dcterms:created xsi:type="dcterms:W3CDTF">2024-09-18T06:46:38Z</dcterms:created>
  <dcterms:modified xsi:type="dcterms:W3CDTF">2024-09-19T11:58:06Z</dcterms:modified>
</cp:coreProperties>
</file>